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Lst>
  <p:notesMasterIdLst>
    <p:notesMasterId r:id="rId18"/>
  </p:notesMasterIdLst>
  <p:handoutMasterIdLst>
    <p:handoutMasterId r:id="rId19"/>
  </p:handoutMasterIdLst>
  <p:sldIdLst>
    <p:sldId id="289" r:id="rId7"/>
    <p:sldId id="290" r:id="rId8"/>
    <p:sldId id="297" r:id="rId9"/>
    <p:sldId id="291" r:id="rId10"/>
    <p:sldId id="293" r:id="rId11"/>
    <p:sldId id="294" r:id="rId12"/>
    <p:sldId id="295" r:id="rId13"/>
    <p:sldId id="292" r:id="rId14"/>
    <p:sldId id="296" r:id="rId15"/>
    <p:sldId id="298" r:id="rId16"/>
    <p:sldId id="27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80" autoAdjust="0"/>
    <p:restoredTop sz="94613"/>
  </p:normalViewPr>
  <p:slideViewPr>
    <p:cSldViewPr snapToGrid="0" snapToObjects="1">
      <p:cViewPr varScale="1">
        <p:scale>
          <a:sx n="84" d="100"/>
          <a:sy n="84" d="100"/>
        </p:scale>
        <p:origin x="797"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7/5/2016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7/5/2016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73433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9C8BBC-EE5A-0242-B738-2A7C7A3FFB11}"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7A707E-E506-D44E-9F03-398C59180DFC}"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75CC8B-AF56-464A-A95F-8C0EA0F57381}"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B0A1C4-3A8E-8246-BF5C-75D2803A7E5D}" type="datetime1">
              <a:rPr lang="en-US" smtClean="0"/>
              <a:t>7/5/2016</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3400AA-2309-D347-AEFB-2B2DB276E769}"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FD4985D-C099-0040-9433-7DB721433103}" type="datetime1">
              <a:rPr lang="en-US" smtClean="0"/>
              <a:t>7/5/2016</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a:t>© 2016 EV3Lessons.com, Last Edit 7/04/2016</a:t>
            </a:r>
            <a:endParaRPr lang="en-US"/>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878F8D-DA95-8C46-A723-382E56B4DC13}"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CAF51-4786-1B44-AFD4-4C49A35542DD}" type="datetime1">
              <a:rPr lang="en-US" smtClean="0"/>
              <a:t>7/5/2016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F3F5BE-4A88-C341-95B8-89DF459792EB}" type="datetime1">
              <a:rPr lang="en-US" smtClean="0"/>
              <a:t>7/5/2016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B4D85-637E-4240-B41F-F87A99DA0191}" type="datetime1">
              <a:rPr lang="en-US" smtClean="0"/>
              <a:t>7/5/2016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48441B-48E3-9441-BB41-6B9EE647731B}"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9D424-B022-254F-A33B-CD0A450F4E48}"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C8F701-621E-9C41-BDF8-BE9F05EE540A}"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B2E1A-0091-0045-AA6E-5D414AAAF688}"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2D22E5-1476-C34F-9EEF-4D85AF7E7902}"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B917DB-941A-3247-9261-44EF3E8DDCE9}"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420002-6F52-2B4E-84E0-015D473189B1}"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1A58F3-2A3A-824A-91D9-A2D0C0B51D16}"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C2E192-CDA5-8D45-8EA2-7DEFE46F913D}"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F23BD1-93FF-F548-B4DB-FC09C0D47420}" type="datetime1">
              <a:rPr lang="en-US" smtClean="0"/>
              <a:t>7/5/2016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4512D2-DFE9-E241-9AF6-2E4AB15556FF}" type="datetime1">
              <a:rPr lang="en-US" smtClean="0"/>
              <a:t>7/5/2016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B134ED-F203-FA47-A4AE-42336E48C6C3}" type="datetime1">
              <a:rPr lang="en-US" smtClean="0"/>
              <a:t>7/5/2016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D9A9595-7FF4-E14C-B5FC-7CED1798608B}" type="datetime1">
              <a:rPr lang="en-US" smtClean="0"/>
              <a:t>7/5/2016</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a:t>© 2016 EV3Lessons.com, Last Edit 7/04/2016</a:t>
            </a:r>
            <a:endParaRPr lang="en-US"/>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914714-2AC8-9940-9437-3FC6C3A0399C}"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1A7906-8E7F-E047-AF1F-AA087BD80B47}"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1DBC7-5941-5848-8B08-EDE475037830}"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3066EA-FA83-C949-BDA5-ABD36D2385F6}"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B0A1C4-3A8E-8246-BF5C-75D2803A7E5D}"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61366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3400AA-2309-D347-AEFB-2B2DB276E769}"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607040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FD4985D-C099-0040-9433-7DB721433103}" type="datetime1">
              <a:rPr lang="en-US" smtClean="0"/>
              <a:t>7/5/2016</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a:t>© 2016 EV3Lessons.com, Last Edit 7/04/2016</a:t>
            </a:r>
            <a:endParaRPr lang="en-US"/>
          </a:p>
        </p:txBody>
      </p:sp>
    </p:spTree>
    <p:extLst>
      <p:ext uri="{BB962C8B-B14F-4D97-AF65-F5344CB8AC3E}">
        <p14:creationId xmlns:p14="http://schemas.microsoft.com/office/powerpoint/2010/main" val="1986730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878F8D-DA95-8C46-A723-382E56B4DC13}"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96542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CAF51-4786-1B44-AFD4-4C49A35542DD}" type="datetime1">
              <a:rPr lang="en-US" smtClean="0"/>
              <a:t>7/5/2016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7319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F3F5BE-4A88-C341-95B8-89DF459792EB}" type="datetime1">
              <a:rPr lang="en-US" smtClean="0"/>
              <a:t>7/5/2016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1070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42FF69D-ACA2-C94C-815A-DF7CF112F4E5}"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B4D85-637E-4240-B41F-F87A99DA0191}" type="datetime1">
              <a:rPr lang="en-US" smtClean="0"/>
              <a:t>7/5/2016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07068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48441B-48E3-9441-BB41-6B9EE647731B}"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600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C8F701-621E-9C41-BDF8-BE9F05EE540A}"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151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B2E1A-0091-0045-AA6E-5D414AAAF688}"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79244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2D22E5-1476-C34F-9EEF-4D85AF7E7902}"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97131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3B6815-494D-AC43-9B33-2F9570967BF1}" type="datetime1">
              <a:rPr lang="en-US" smtClean="0"/>
              <a:t>7/5/2016</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2477377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6B86E-CFB1-CA4E-9DF9-B0CEC6E07421}"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550988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EB03A98-E1B0-3440-912D-EBE5F791588D}" type="datetime1">
              <a:rPr lang="en-US" smtClean="0"/>
              <a:t>7/5/2016</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a:t>© 2016 EV3Lessons.com, Last Edit 7/04/2016</a:t>
            </a:r>
            <a:endParaRPr lang="en-US"/>
          </a:p>
        </p:txBody>
      </p:sp>
    </p:spTree>
    <p:extLst>
      <p:ext uri="{BB962C8B-B14F-4D97-AF65-F5344CB8AC3E}">
        <p14:creationId xmlns:p14="http://schemas.microsoft.com/office/powerpoint/2010/main" val="510485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FAA2E9-D72B-AD48-AF1F-52A08EBA4303}"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35569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2D5479-4DE8-6441-8AD0-9A685ACF12B8}" type="datetime1">
              <a:rPr lang="en-US" smtClean="0"/>
              <a:t>7/5/2016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203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5F2583-5F88-0D45-B8AE-2A60E010D631}" type="datetime1">
              <a:rPr lang="en-US" smtClean="0"/>
              <a:t>7/5/2016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D21241-F89D-A94C-9EDF-69E3F40ABE0B}" type="datetime1">
              <a:rPr lang="en-US" smtClean="0"/>
              <a:t>7/5/2016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064455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DC5F3B-56FA-F546-A574-CF6D118384F4}" type="datetime1">
              <a:rPr lang="en-US" smtClean="0"/>
              <a:t>7/5/2016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94666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C196E9-40E7-7B40-BAB3-173E3286BBA4}"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74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F29019-D865-2D41-8B16-2696D9E9FF36}"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37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9518C-F8F8-2041-85CC-55BAE734FAC4}"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4571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9CF100-C690-2548-A59E-01C6F77806AD}"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81482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1ECE0B-6ABC-9D4A-9944-BE4084483D31}"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37155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808BD0-9C32-4C4B-B66B-306A9F13CF20}"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140805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C913E-2851-A740-B3FD-F42F7400D340}"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467381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138FCE-A927-3844-9E3B-6083AB9AF783}"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1378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32B27F-0669-D34C-A91A-64B17AB64A96}" type="datetime1">
              <a:rPr lang="en-US" smtClean="0"/>
              <a:t>7/5/2016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9B6342-05E0-2B4D-B337-0AEB5C7EAB24}" type="datetime1">
              <a:rPr lang="en-US" smtClean="0"/>
              <a:t>7/5/2016</a:t>
            </a:fld>
            <a:endParaRPr lang="en-US"/>
          </a:p>
        </p:txBody>
      </p:sp>
      <p:sp>
        <p:nvSpPr>
          <p:cNvPr id="8" name="Footer Placeholder 7"/>
          <p:cNvSpPr>
            <a:spLocks noGrp="1"/>
          </p:cNvSpPr>
          <p:nvPr>
            <p:ph type="ftr" sz="quarter" idx="11"/>
          </p:nvPr>
        </p:nvSpPr>
        <p:spPr/>
        <p:txBody>
          <a:bodyPr/>
          <a:lstStyle/>
          <a:p>
            <a:r>
              <a:rPr lang="sk-SK"/>
              <a:t>© 2016 EV3Lessons.com, Last Edit 7/04/2016</a:t>
            </a:r>
            <a:endParaRPr lang="en-US"/>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83939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37DE53-9418-984B-93FC-8DAE115B31D6}" type="datetime1">
              <a:rPr lang="en-US" smtClean="0"/>
              <a:t>7/5/2016</a:t>
            </a:fld>
            <a:endParaRPr lang="en-US"/>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303177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564570-A037-2046-98C9-DB89177DA9ED}" type="datetime1">
              <a:rPr lang="en-US" smtClean="0"/>
              <a:t>7/5/2016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4143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A431-089C-8B4C-A74D-9FDFCF7A4A50}"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655892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A3F11B-1739-D449-BD5E-3D05E6951917}"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84214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0FABB1-8177-344A-9D50-C38771FF47C7}"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038225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68BC6-E711-6D40-AB8F-60352FB91331}" type="datetime1">
              <a:rPr lang="en-US" smtClean="0"/>
              <a:t>7/5/2016</a:t>
            </a:fld>
            <a:endParaRPr lang="en-US"/>
          </a:p>
        </p:txBody>
      </p:sp>
      <p:sp>
        <p:nvSpPr>
          <p:cNvPr id="5" name="Footer Placeholder 4"/>
          <p:cNvSpPr>
            <a:spLocks noGrp="1"/>
          </p:cNvSpPr>
          <p:nvPr>
            <p:ph type="ftr" sz="quarter" idx="11"/>
          </p:nvPr>
        </p:nvSpPr>
        <p:spPr/>
        <p:txBody>
          <a:bodyPr/>
          <a:lstStyle/>
          <a:p>
            <a:r>
              <a:rPr lang="sk-SK"/>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5214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3C8CB1-04BA-CC44-81D6-457EF2405967}" type="datetime1">
              <a:rPr lang="en-US" smtClean="0"/>
              <a:t>7/5/2016</a:t>
            </a:fld>
            <a:endParaRPr lang="en-US"/>
          </a:p>
        </p:txBody>
      </p:sp>
      <p:sp>
        <p:nvSpPr>
          <p:cNvPr id="3" name="Footer Placeholder 2"/>
          <p:cNvSpPr>
            <a:spLocks noGrp="1"/>
          </p:cNvSpPr>
          <p:nvPr>
            <p:ph type="ftr" sz="quarter" idx="11"/>
          </p:nvPr>
        </p:nvSpPr>
        <p:spPr/>
        <p:txBody>
          <a:bodyPr/>
          <a:lstStyle/>
          <a:p>
            <a:r>
              <a:rPr lang="sk-SK"/>
              <a:t>© 2016 EV3Lessons.com, Last Edit 7/04/2016</a:t>
            </a:r>
            <a:endParaRPr lang="en-US"/>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2D7538-3BC4-8846-BFD2-7692EDE4A6E3}"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82D0F5-C616-1D49-A4C9-F8CD524F37EF}" type="datetime1">
              <a:rPr lang="en-US" smtClean="0"/>
              <a:t>7/5/2016</a:t>
            </a:fld>
            <a:endParaRPr lang="en-US"/>
          </a:p>
        </p:txBody>
      </p:sp>
      <p:sp>
        <p:nvSpPr>
          <p:cNvPr id="6" name="Footer Placeholder 5"/>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D7D79AA-B38F-9F4B-8369-E12D72B4227B}" type="datetime1">
              <a:rPr lang="en-US" smtClean="0"/>
              <a:t>7/5/2016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a:t>© 2016 EV3Lessons.com, Last Edit 7/04/2016</a:t>
            </a:r>
            <a:endParaRPr lang="en-US"/>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C9F0088-96C8-024B-B142-41A4A2764074}" type="datetime1">
              <a:rPr lang="en-US" smtClean="0"/>
              <a:t>7/5/2016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a:t>© 2016 EV3Lessons.com, Last Edit 7/04/2016</a:t>
            </a:r>
            <a:endParaRPr lang="en-US"/>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383EE-B274-334E-B3C2-E24942303A55}" type="datetime1">
              <a:rPr lang="en-US" smtClean="0"/>
              <a:t>7/5/2016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a:t>© 2016 EV3Lessons.com, Last Edit 7/04/2016</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D7D79AA-B38F-9F4B-8369-E12D72B4227B}" type="datetime1">
              <a:rPr lang="en-US" smtClean="0"/>
              <a:t>7/5/2016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a:t>© 2016 EV3Lessons.com, Last Edit 7/04/2016</a:t>
            </a:r>
            <a:endParaRPr lang="en-US"/>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08609385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692EBBD4-7984-D84D-B013-2DE21F9AA31A}" type="datetime1">
              <a:rPr lang="en-US" smtClean="0"/>
              <a:t>7/5/2016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a:t>© 2016 EV3Lessons.com, Last Edit 7/04/2016</a:t>
            </a:r>
            <a:endParaRPr lang="en-US"/>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72508645"/>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1B5F9-1EB9-5146-A0A2-D543FBB3141E}" type="datetime1">
              <a:rPr lang="en-US" smtClean="0"/>
              <a:t>7/5/2016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a:t>© 2016 EV3Lessons.com, Last Edit 7/04/2016</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55528967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tiff"/><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46.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Building </a:t>
            </a:r>
            <a:r>
              <a:rPr lang="en-US"/>
              <a:t>a Competition Robot</a:t>
            </a:r>
            <a:endParaRPr lang="en-US" dirty="0"/>
          </a:p>
        </p:txBody>
      </p:sp>
      <p:sp>
        <p:nvSpPr>
          <p:cNvPr id="3" name="Title 2"/>
          <p:cNvSpPr>
            <a:spLocks noGrp="1"/>
          </p:cNvSpPr>
          <p:nvPr>
            <p:ph type="ctrTitle"/>
          </p:nvPr>
        </p:nvSpPr>
        <p:spPr/>
        <p:txBody>
          <a:bodyPr/>
          <a:lstStyle/>
          <a:p>
            <a:pPr algn="ctr"/>
            <a:r>
              <a:rPr lang="en-US"/>
              <a:t>ROBOT DESIGN </a:t>
            </a:r>
            <a:r>
              <a:rPr lang="en-US" dirty="0"/>
              <a:t>Lesson</a:t>
            </a:r>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Examine the COMPETITION RUBRIC</a:t>
            </a:r>
          </a:p>
        </p:txBody>
      </p:sp>
      <p:sp>
        <p:nvSpPr>
          <p:cNvPr id="3" name="Content Placeholder 2"/>
          <p:cNvSpPr>
            <a:spLocks noGrp="1"/>
          </p:cNvSpPr>
          <p:nvPr>
            <p:ph idx="1"/>
          </p:nvPr>
        </p:nvSpPr>
        <p:spPr/>
        <p:txBody>
          <a:bodyPr/>
          <a:lstStyle/>
          <a:p>
            <a:pPr marL="342900" indent="-342900">
              <a:buFont typeface="Arial" charset="0"/>
              <a:buChar char="•"/>
            </a:pPr>
            <a:r>
              <a:rPr lang="en-US" dirty="0"/>
              <a:t>When you think you have a good design, test out how it moves and turns</a:t>
            </a:r>
          </a:p>
          <a:p>
            <a:pPr marL="342900" indent="-342900">
              <a:buFont typeface="Arial" charset="0"/>
              <a:buChar char="•"/>
            </a:pPr>
            <a:r>
              <a:rPr lang="en-US" dirty="0"/>
              <a:t>Look at the competition rubrics and see how your robot fits</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10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619" y="3478886"/>
            <a:ext cx="7690633" cy="2349022"/>
          </a:xfrm>
          <a:prstGeom prst="rect">
            <a:avLst/>
          </a:prstGeom>
        </p:spPr>
      </p:pic>
    </p:spTree>
    <p:extLst>
      <p:ext uri="{BB962C8B-B14F-4D97-AF65-F5344CB8AC3E}">
        <p14:creationId xmlns:p14="http://schemas.microsoft.com/office/powerpoint/2010/main" val="133719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pPr marL="342900" indent="-342900">
              <a:buFont typeface="Arial" charset="0"/>
              <a:buChar char="•"/>
            </a:pPr>
            <a:r>
              <a:rPr lang="en-US" dirty="0"/>
              <a:t>This tutorial was created by Sanjay </a:t>
            </a:r>
            <a:r>
              <a:rPr lang="en-US" dirty="0" err="1"/>
              <a:t>Seshan</a:t>
            </a:r>
            <a:r>
              <a:rPr lang="en-US" dirty="0"/>
              <a:t> and Arvind </a:t>
            </a:r>
            <a:r>
              <a:rPr lang="en-US" dirty="0" err="1"/>
              <a:t>Seshan</a:t>
            </a:r>
            <a:endParaRPr lang="en-US" dirty="0"/>
          </a:p>
          <a:p>
            <a:pPr marL="342900" indent="-342900">
              <a:buFont typeface="Arial" charset="0"/>
              <a:buChar char="•"/>
            </a:pPr>
            <a:r>
              <a:rPr lang="en-US" dirty="0"/>
              <a:t> More lessons at www.ev3lessons.com</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pPr/>
              <a:t>11</a:t>
            </a:fld>
            <a:endParaRPr lang="en-US"/>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Our Rules for ROBOT Design</a:t>
            </a:r>
          </a:p>
        </p:txBody>
      </p:sp>
      <p:sp>
        <p:nvSpPr>
          <p:cNvPr id="9" name="Content Placeholder 8"/>
          <p:cNvSpPr>
            <a:spLocks noGrp="1"/>
          </p:cNvSpPr>
          <p:nvPr>
            <p:ph idx="1"/>
          </p:nvPr>
        </p:nvSpPr>
        <p:spPr>
          <a:xfrm>
            <a:off x="317944" y="1254029"/>
            <a:ext cx="8574087" cy="4846146"/>
          </a:xfrm>
        </p:spPr>
        <p:txBody>
          <a:bodyPr>
            <a:normAutofit lnSpcReduction="10000"/>
          </a:bodyPr>
          <a:lstStyle/>
          <a:p>
            <a:r>
              <a:rPr lang="en-US" dirty="0">
                <a:solidFill>
                  <a:srgbClr val="FF0000"/>
                </a:solidFill>
              </a:rPr>
              <a:t>RULE #1: </a:t>
            </a:r>
            <a:r>
              <a:rPr lang="en-US" dirty="0"/>
              <a:t>Take your time to build your base robot before jumping into attachment building and solving missions.</a:t>
            </a:r>
          </a:p>
          <a:p>
            <a:endParaRPr lang="en-US" dirty="0">
              <a:solidFill>
                <a:srgbClr val="FF0000"/>
              </a:solidFill>
            </a:endParaRPr>
          </a:p>
          <a:p>
            <a:r>
              <a:rPr lang="en-US" dirty="0">
                <a:solidFill>
                  <a:srgbClr val="FF0000"/>
                </a:solidFill>
              </a:rPr>
              <a:t>RULE #2: </a:t>
            </a:r>
            <a:r>
              <a:rPr lang="en-US" dirty="0"/>
              <a:t>If you are just starting out, it is okay to start with a solid base robot design from someone like LEGO, EV3Lessons, or a book. Don’t start with a robot designed for maximizing points at a contest. Instead, start with a basic design (not made for a competition) that you can add on to so that your team can discover on their own. Be sure you cite the source for your design/strategy ideas. </a:t>
            </a:r>
          </a:p>
          <a:p>
            <a:endParaRPr lang="en-US" dirty="0">
              <a:solidFill>
                <a:srgbClr val="FF0000"/>
              </a:solidFill>
            </a:endParaRPr>
          </a:p>
          <a:p>
            <a:r>
              <a:rPr lang="en-US" dirty="0">
                <a:solidFill>
                  <a:srgbClr val="FF0000"/>
                </a:solidFill>
              </a:rPr>
              <a:t>RULE #3: </a:t>
            </a:r>
            <a:r>
              <a:rPr lang="en-US" dirty="0"/>
              <a:t>Take time to test your own ideas rather than seeking the “Internet Solution”. As you progress through FLL, you will develop your building skills and develop your own style. Don’t take shortcuts and skip steps in the learning process.</a:t>
            </a:r>
          </a:p>
          <a:p>
            <a:endParaRPr lang="en-US" dirty="0"/>
          </a:p>
        </p:txBody>
      </p:sp>
      <p:sp>
        <p:nvSpPr>
          <p:cNvPr id="2" name="Footer Placeholder 1"/>
          <p:cNvSpPr>
            <a:spLocks noGrp="1"/>
          </p:cNvSpPr>
          <p:nvPr>
            <p:ph type="ftr" sz="quarter" idx="11"/>
          </p:nvPr>
        </p:nvSpPr>
        <p:spPr/>
        <p:txBody>
          <a:bodyPr/>
          <a:lstStyle/>
          <a:p>
            <a:r>
              <a:rPr lang="sk-SK"/>
              <a:t>© 2016 EV3Lessons.com, Last Edit 7/04/2016</a:t>
            </a:r>
            <a:endParaRPr lang="en-US"/>
          </a:p>
        </p:txBody>
      </p:sp>
      <p:sp>
        <p:nvSpPr>
          <p:cNvPr id="3" name="Slide Number Placeholder 2"/>
          <p:cNvSpPr>
            <a:spLocks noGrp="1"/>
          </p:cNvSpPr>
          <p:nvPr>
            <p:ph type="sldNum" sz="quarter" idx="12"/>
          </p:nvPr>
        </p:nvSpPr>
        <p:spPr/>
        <p:txBody>
          <a:bodyPr/>
          <a:lstStyle/>
          <a:p>
            <a:fld id="{7F5CE407-6216-4202-80E4-A30DC2F709B2}" type="slidenum">
              <a:rPr lang="en-US" smtClean="0"/>
              <a:t>2</a:t>
            </a:fld>
            <a:endParaRPr lang="en-US"/>
          </a:p>
        </p:txBody>
      </p:sp>
    </p:spTree>
    <p:extLst>
      <p:ext uri="{BB962C8B-B14F-4D97-AF65-F5344CB8AC3E}">
        <p14:creationId xmlns:p14="http://schemas.microsoft.com/office/powerpoint/2010/main" val="26821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a:xfrm>
            <a:off x="457200" y="1390390"/>
            <a:ext cx="4971799" cy="4735774"/>
          </a:xfrm>
        </p:spPr>
        <p:txBody>
          <a:bodyPr>
            <a:noAutofit/>
          </a:bodyPr>
          <a:lstStyle/>
          <a:p>
            <a:pPr marL="342900" indent="-342900">
              <a:buFont typeface="Arial" charset="0"/>
              <a:buChar char="•"/>
            </a:pPr>
            <a:r>
              <a:rPr lang="en-US" sz="1800" dirty="0"/>
              <a:t>In the next few slides, we present some key questions you need to ask yourself before building a competition robot</a:t>
            </a:r>
          </a:p>
          <a:p>
            <a:pPr marL="342900" indent="-342900">
              <a:buFont typeface="Arial" charset="0"/>
              <a:buChar char="•"/>
            </a:pPr>
            <a:r>
              <a:rPr lang="en-US" sz="1800" dirty="0"/>
              <a:t>You should consider the pros and cons of each option</a:t>
            </a:r>
          </a:p>
          <a:p>
            <a:pPr marL="342900" indent="-342900">
              <a:buFont typeface="Arial" charset="0"/>
              <a:buChar char="•"/>
            </a:pPr>
            <a:r>
              <a:rPr lang="en-US" sz="1800" dirty="0"/>
              <a:t>We firmly believe that you should design and test ideas for yourself – there is no perfect wheel or perfect design for a competition</a:t>
            </a:r>
          </a:p>
          <a:p>
            <a:pPr marL="342900" indent="-342900">
              <a:buFont typeface="Arial" charset="0"/>
              <a:buChar char="•"/>
            </a:pPr>
            <a:r>
              <a:rPr lang="en-US" sz="1800" dirty="0"/>
              <a:t>We discuss the following 6 factors: Size, Weight/Balance, Sensors &amp; Placement, Arm Motor Placement, Wheel Choice and Other</a:t>
            </a:r>
          </a:p>
          <a:p>
            <a:pPr marL="342900" indent="-342900">
              <a:buFont typeface="Arial" charset="0"/>
              <a:buChar char="•"/>
            </a:pPr>
            <a:r>
              <a:rPr lang="en-US" sz="1800" dirty="0"/>
              <a:t>Also refer to the EV3Lessons Quick Guides: </a:t>
            </a:r>
            <a:r>
              <a:rPr lang="en-US" sz="1600" dirty="0"/>
              <a:t>http://ev3lessons.com/</a:t>
            </a:r>
            <a:r>
              <a:rPr lang="en-US" sz="1600" dirty="0" err="1"/>
              <a:t>guides.html</a:t>
            </a:r>
            <a:endParaRPr lang="en-US" sz="1600" dirty="0"/>
          </a:p>
        </p:txBody>
      </p:sp>
      <p:sp>
        <p:nvSpPr>
          <p:cNvPr id="4" name="Footer Placeholder 3"/>
          <p:cNvSpPr>
            <a:spLocks noGrp="1"/>
          </p:cNvSpPr>
          <p:nvPr>
            <p:ph type="ftr" sz="quarter" idx="11"/>
          </p:nvPr>
        </p:nvSpPr>
        <p:spPr/>
        <p:txBody>
          <a:bodyPr/>
          <a:lstStyle/>
          <a:p>
            <a:r>
              <a:rPr lang="sk-SK" dirty="0"/>
              <a:t>© 2016 EV3Lessons.com, </a:t>
            </a:r>
            <a:r>
              <a:rPr lang="sk-SK" dirty="0" err="1"/>
              <a:t>Last</a:t>
            </a:r>
            <a:r>
              <a:rPr lang="sk-SK" dirty="0"/>
              <a:t> </a:t>
            </a:r>
            <a:r>
              <a:rPr lang="sk-SK" dirty="0" err="1"/>
              <a:t>Edit</a:t>
            </a:r>
            <a:r>
              <a:rPr lang="sk-SK" dirty="0"/>
              <a:t> 7/04/2016</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3</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1644" y="1524318"/>
            <a:ext cx="3028384" cy="212138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1644" y="3645701"/>
            <a:ext cx="3021780" cy="2480463"/>
          </a:xfrm>
          <a:prstGeom prst="rect">
            <a:avLst/>
          </a:prstGeom>
        </p:spPr>
      </p:pic>
    </p:spTree>
    <p:extLst>
      <p:ext uri="{BB962C8B-B14F-4D97-AF65-F5344CB8AC3E}">
        <p14:creationId xmlns:p14="http://schemas.microsoft.com/office/powerpoint/2010/main" val="21028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&amp; Width</a:t>
            </a:r>
          </a:p>
        </p:txBody>
      </p:sp>
      <p:sp>
        <p:nvSpPr>
          <p:cNvPr id="3" name="Content Placeholder 2"/>
          <p:cNvSpPr>
            <a:spLocks noGrp="1"/>
          </p:cNvSpPr>
          <p:nvPr>
            <p:ph idx="1"/>
          </p:nvPr>
        </p:nvSpPr>
        <p:spPr>
          <a:xfrm>
            <a:off x="457199" y="1276612"/>
            <a:ext cx="4122737" cy="5099845"/>
          </a:xfrm>
        </p:spPr>
        <p:txBody>
          <a:bodyPr>
            <a:normAutofit/>
          </a:bodyPr>
          <a:lstStyle/>
          <a:p>
            <a:pPr marL="346075" indent="-342900">
              <a:buFont typeface="Arial" charset="0"/>
              <a:buChar char="•"/>
            </a:pPr>
            <a:r>
              <a:rPr lang="en-US" dirty="0"/>
              <a:t>Always check the height limitations set by the rules about Base (in 2016 the height limit was 12in ~30cm)</a:t>
            </a:r>
          </a:p>
          <a:p>
            <a:pPr marL="346075" indent="-342900">
              <a:buFont typeface="Arial" charset="0"/>
              <a:buChar char="•"/>
            </a:pPr>
            <a:r>
              <a:rPr lang="en-US" dirty="0"/>
              <a:t>There may be other height limitations caused by the size, shape and location of a mission model (e.g. you may have to go under a bridge)</a:t>
            </a:r>
          </a:p>
          <a:p>
            <a:pPr marL="346075" indent="-342900">
              <a:buFont typeface="Arial" charset="0"/>
              <a:buChar char="•"/>
            </a:pPr>
            <a:r>
              <a:rPr lang="en-US" dirty="0"/>
              <a:t>Consider width restrictions caused by Base dimensions and narrow openings in the challenge mat</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4</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9936" y="1259494"/>
            <a:ext cx="2297775" cy="164195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96930" y="2628589"/>
            <a:ext cx="2705744" cy="186553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4605790" y="4195417"/>
            <a:ext cx="2155186" cy="2206894"/>
          </a:xfrm>
          <a:prstGeom prst="rect">
            <a:avLst/>
          </a:prstGeom>
        </p:spPr>
      </p:pic>
    </p:spTree>
    <p:extLst>
      <p:ext uri="{BB962C8B-B14F-4D97-AF65-F5344CB8AC3E}">
        <p14:creationId xmlns:p14="http://schemas.microsoft.com/office/powerpoint/2010/main" val="70361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a:t>
            </a:r>
          </a:p>
        </p:txBody>
      </p:sp>
      <p:sp>
        <p:nvSpPr>
          <p:cNvPr id="3" name="Content Placeholder 2"/>
          <p:cNvSpPr>
            <a:spLocks noGrp="1"/>
          </p:cNvSpPr>
          <p:nvPr>
            <p:ph idx="1"/>
          </p:nvPr>
        </p:nvSpPr>
        <p:spPr>
          <a:xfrm>
            <a:off x="579845" y="1301663"/>
            <a:ext cx="4793821" cy="4785986"/>
          </a:xfrm>
        </p:spPr>
        <p:txBody>
          <a:bodyPr>
            <a:normAutofit fontScale="92500" lnSpcReduction="20000"/>
          </a:bodyPr>
          <a:lstStyle/>
          <a:p>
            <a:pPr marL="342900" lvl="1" indent="-342900">
              <a:spcAft>
                <a:spcPts val="600"/>
              </a:spcAft>
              <a:buClrTx/>
            </a:pPr>
            <a:r>
              <a:rPr lang="en-US" b="1" dirty="0"/>
              <a:t>Questions to ask yourself: Is your robot well balanced? Is the center of gravity in the right location?</a:t>
            </a:r>
          </a:p>
          <a:p>
            <a:pPr marL="342900" lvl="1" indent="-342900">
              <a:spcAft>
                <a:spcPts val="600"/>
              </a:spcAft>
              <a:buClrTx/>
            </a:pPr>
            <a:r>
              <a:rPr lang="en-US" b="1" dirty="0"/>
              <a:t>The robot should not be weighted to any one side</a:t>
            </a:r>
          </a:p>
          <a:p>
            <a:pPr marL="1028700" lvl="2" indent="-342900">
              <a:spcAft>
                <a:spcPts val="600"/>
              </a:spcAft>
              <a:buClrTx/>
            </a:pPr>
            <a:r>
              <a:rPr lang="en-US" b="1" dirty="0"/>
              <a:t>If it does, your moves will be unreliable, the tires may skid, the robot may veer</a:t>
            </a:r>
          </a:p>
          <a:p>
            <a:pPr marL="1028700" lvl="2" indent="-342900">
              <a:spcAft>
                <a:spcPts val="600"/>
              </a:spcAft>
              <a:buClrTx/>
            </a:pPr>
            <a:r>
              <a:rPr lang="en-US" b="1" dirty="0"/>
              <a:t>Once you add the weight of the attachments, this may worsen.</a:t>
            </a:r>
          </a:p>
          <a:p>
            <a:pPr marL="342900" lvl="1" indent="-342900">
              <a:spcAft>
                <a:spcPts val="600"/>
              </a:spcAft>
              <a:buClrTx/>
            </a:pPr>
            <a:r>
              <a:rPr lang="en-US" b="1" dirty="0"/>
              <a:t>Carefully consider the placement of the brick and also the weight of the attachments</a:t>
            </a:r>
          </a:p>
          <a:p>
            <a:pPr marL="1028700" lvl="2" indent="-342900">
              <a:spcAft>
                <a:spcPts val="600"/>
              </a:spcAft>
              <a:buClrTx/>
            </a:pPr>
            <a:r>
              <a:rPr lang="en-US" b="1" dirty="0"/>
              <a:t>A brick placed too high might be top heavy. A brick placed too much towards the front or back makes the robot imbalanced</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5</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76019" y="3616179"/>
            <a:ext cx="2774985" cy="2339892"/>
          </a:xfrm>
          <a:prstGeom prst="rect">
            <a:avLst/>
          </a:prstGeom>
        </p:spPr>
      </p:pic>
      <p:pic>
        <p:nvPicPr>
          <p:cNvPr id="9" name="Picture 8"/>
          <p:cNvPicPr>
            <a:picLocks noChangeAspect="1"/>
          </p:cNvPicPr>
          <p:nvPr/>
        </p:nvPicPr>
        <p:blipFill>
          <a:blip r:embed="rId3"/>
          <a:stretch>
            <a:fillRect/>
          </a:stretch>
        </p:blipFill>
        <p:spPr>
          <a:xfrm>
            <a:off x="6020946" y="1301663"/>
            <a:ext cx="2530058" cy="1562311"/>
          </a:xfrm>
          <a:prstGeom prst="rect">
            <a:avLst/>
          </a:prstGeom>
        </p:spPr>
      </p:pic>
    </p:spTree>
    <p:extLst>
      <p:ext uri="{BB962C8B-B14F-4D97-AF65-F5344CB8AC3E}">
        <p14:creationId xmlns:p14="http://schemas.microsoft.com/office/powerpoint/2010/main" val="206251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499516" y="1301236"/>
            <a:ext cx="2411905" cy="3107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err="1"/>
              <a:t>SensorS</a:t>
            </a:r>
            <a:r>
              <a:rPr lang="en-US" dirty="0"/>
              <a:t> &amp; </a:t>
            </a:r>
            <a:r>
              <a:rPr lang="en-US" dirty="0" err="1"/>
              <a:t>THeir</a:t>
            </a:r>
            <a:r>
              <a:rPr lang="en-US" dirty="0"/>
              <a:t> placement</a:t>
            </a:r>
          </a:p>
        </p:txBody>
      </p:sp>
      <p:sp>
        <p:nvSpPr>
          <p:cNvPr id="3" name="Content Placeholder 2"/>
          <p:cNvSpPr>
            <a:spLocks noGrp="1"/>
          </p:cNvSpPr>
          <p:nvPr>
            <p:ph idx="1"/>
          </p:nvPr>
        </p:nvSpPr>
        <p:spPr>
          <a:xfrm>
            <a:off x="457199" y="1264085"/>
            <a:ext cx="4891414" cy="4623857"/>
          </a:xfrm>
        </p:spPr>
        <p:txBody>
          <a:bodyPr>
            <a:normAutofit fontScale="92500" lnSpcReduction="20000"/>
          </a:bodyPr>
          <a:lstStyle/>
          <a:p>
            <a:pPr marL="342900" lvl="1" indent="-342900">
              <a:spcAft>
                <a:spcPts val="600"/>
              </a:spcAft>
              <a:buClrTx/>
            </a:pPr>
            <a:r>
              <a:rPr lang="en-US" b="1" dirty="0"/>
              <a:t>What sensors do you need to add to accomplish your team’s goals?</a:t>
            </a:r>
          </a:p>
          <a:p>
            <a:pPr marL="342900" lvl="1" indent="-342900">
              <a:spcAft>
                <a:spcPts val="600"/>
              </a:spcAft>
              <a:buClrTx/>
            </a:pPr>
            <a:r>
              <a:rPr lang="en-US" b="1" dirty="0"/>
              <a:t>Where should the sensors be placed?</a:t>
            </a:r>
          </a:p>
          <a:p>
            <a:pPr marL="1028700" lvl="2" indent="-342900">
              <a:spcAft>
                <a:spcPts val="600"/>
              </a:spcAft>
              <a:buClrTx/>
            </a:pPr>
            <a:r>
              <a:rPr lang="en-US" b="1" dirty="0"/>
              <a:t>Color sensors need to be a good distance from the drive wheels to line follow. Sometimes placing them too close to the wheel causes problems with the line follower.</a:t>
            </a:r>
          </a:p>
          <a:p>
            <a:pPr marL="1028700" lvl="2" indent="-342900">
              <a:spcAft>
                <a:spcPts val="600"/>
              </a:spcAft>
              <a:buClrTx/>
            </a:pPr>
            <a:r>
              <a:rPr lang="en-US" b="1" dirty="0"/>
              <a:t>The gyro can be placed anywhere but must face a certain direction to be used to measure turns. </a:t>
            </a:r>
          </a:p>
          <a:p>
            <a:pPr marL="1028700" lvl="2" indent="-342900">
              <a:spcAft>
                <a:spcPts val="600"/>
              </a:spcAft>
              <a:buClrTx/>
            </a:pPr>
            <a:r>
              <a:rPr lang="en-US" b="1" dirty="0"/>
              <a:t>The other sensors need to be placed where they are most useful - on the side of the robot where you will use them the most.</a:t>
            </a:r>
          </a:p>
          <a:p>
            <a:pPr marL="342900" lvl="1" indent="-342900">
              <a:spcAft>
                <a:spcPts val="600"/>
              </a:spcAft>
              <a:buClrTx/>
            </a:pPr>
            <a:r>
              <a:rPr lang="en-US" b="1" dirty="0"/>
              <a:t>There are some useful Quick Guides available on EV3Lessons about sensor placement</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6</a:t>
            </a:fld>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58561" y="3056351"/>
            <a:ext cx="2398822" cy="3154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059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Motor placement</a:t>
            </a:r>
          </a:p>
        </p:txBody>
      </p:sp>
      <p:sp>
        <p:nvSpPr>
          <p:cNvPr id="3" name="Content Placeholder 2"/>
          <p:cNvSpPr>
            <a:spLocks noGrp="1"/>
          </p:cNvSpPr>
          <p:nvPr>
            <p:ph idx="1"/>
          </p:nvPr>
        </p:nvSpPr>
        <p:spPr>
          <a:xfrm>
            <a:off x="457200" y="1352812"/>
            <a:ext cx="4816258" cy="4773352"/>
          </a:xfrm>
        </p:spPr>
        <p:txBody>
          <a:bodyPr>
            <a:normAutofit lnSpcReduction="10000"/>
          </a:bodyPr>
          <a:lstStyle/>
          <a:p>
            <a:pPr marL="342900" indent="-342900">
              <a:buFont typeface="Arial" charset="0"/>
              <a:buChar char="•"/>
            </a:pPr>
            <a:r>
              <a:rPr lang="en-US" dirty="0"/>
              <a:t>If you are using the EV3, you can use 2 additional motors (of any type). You need to decide if you like the Medium or Large Motor. </a:t>
            </a:r>
          </a:p>
          <a:p>
            <a:pPr marL="342900" indent="-342900">
              <a:buFont typeface="Arial" charset="0"/>
              <a:buChar char="•"/>
            </a:pPr>
            <a:r>
              <a:rPr lang="en-US" dirty="0"/>
              <a:t>Where you place them depends on the attachments you build and if you are willing to add gears to your attachment</a:t>
            </a:r>
          </a:p>
          <a:p>
            <a:pPr marL="342900" indent="-342900">
              <a:buFont typeface="Arial" charset="0"/>
              <a:buChar char="•"/>
            </a:pPr>
            <a:r>
              <a:rPr lang="en-US" dirty="0"/>
              <a:t>Do you have to do a task up high or low to the mat?</a:t>
            </a:r>
          </a:p>
          <a:p>
            <a:pPr marL="342900" indent="-342900">
              <a:buFont typeface="Arial" charset="0"/>
              <a:buChar char="•"/>
            </a:pPr>
            <a:r>
              <a:rPr lang="en-US" dirty="0"/>
              <a:t>Will you be able to add attachments to the motor quickly and easily?</a:t>
            </a:r>
          </a:p>
          <a:p>
            <a:pPr marL="342900" indent="-342900">
              <a:buFont typeface="Arial" charset="0"/>
              <a:buChar char="•"/>
            </a:pPr>
            <a:r>
              <a:rPr lang="en-US" dirty="0"/>
              <a:t>Is the robot still balanced after adding the extra motors?</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7</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98924" y="1095023"/>
            <a:ext cx="2780779" cy="2957513"/>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98925" y="4052536"/>
            <a:ext cx="2780779" cy="2304007"/>
          </a:xfrm>
          <a:prstGeom prst="rect">
            <a:avLst/>
          </a:prstGeom>
        </p:spPr>
      </p:pic>
    </p:spTree>
    <p:extLst>
      <p:ext uri="{BB962C8B-B14F-4D97-AF65-F5344CB8AC3E}">
        <p14:creationId xmlns:p14="http://schemas.microsoft.com/office/powerpoint/2010/main" val="1381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Wheels</a:t>
            </a:r>
          </a:p>
        </p:txBody>
      </p:sp>
      <p:sp>
        <p:nvSpPr>
          <p:cNvPr id="3" name="Content Placeholder 2"/>
          <p:cNvSpPr>
            <a:spLocks noGrp="1"/>
          </p:cNvSpPr>
          <p:nvPr>
            <p:ph idx="1"/>
          </p:nvPr>
        </p:nvSpPr>
        <p:spPr>
          <a:xfrm>
            <a:off x="457200" y="1377864"/>
            <a:ext cx="4791205" cy="4748300"/>
          </a:xfrm>
        </p:spPr>
        <p:txBody>
          <a:bodyPr>
            <a:normAutofit fontScale="77500" lnSpcReduction="20000"/>
          </a:bodyPr>
          <a:lstStyle/>
          <a:p>
            <a:pPr marL="342900" indent="-342900">
              <a:buFont typeface="Arial" charset="0"/>
              <a:buChar char="•"/>
            </a:pPr>
            <a:r>
              <a:rPr lang="en-US" dirty="0">
                <a:solidFill>
                  <a:srgbClr val="FF0000"/>
                </a:solidFill>
              </a:rPr>
              <a:t>Don’t listen to anyone who tells you which wheels are best for FIRST LEGO League. Every robot is different. Every year of the contest is different.</a:t>
            </a:r>
          </a:p>
          <a:p>
            <a:pPr marL="342900" indent="-342900">
              <a:buFont typeface="Arial" charset="0"/>
              <a:buChar char="•"/>
            </a:pPr>
            <a:r>
              <a:rPr lang="en-US" dirty="0">
                <a:solidFill>
                  <a:srgbClr val="FF0000"/>
                </a:solidFill>
              </a:rPr>
              <a:t>Always do your own tests to determine which wheel is best for your particular robot and what the tradeoffs are</a:t>
            </a:r>
            <a:endParaRPr lang="en-US" b="1" dirty="0">
              <a:solidFill>
                <a:srgbClr val="FF0000"/>
              </a:solidFill>
            </a:endParaRPr>
          </a:p>
          <a:p>
            <a:pPr marL="342900" lvl="1" indent="-342900">
              <a:spcAft>
                <a:spcPts val="600"/>
              </a:spcAft>
              <a:buClrTx/>
            </a:pPr>
            <a:r>
              <a:rPr lang="en-US" b="1" dirty="0"/>
              <a:t>Larger wheels may be faster, but are less precise and have more slack</a:t>
            </a:r>
          </a:p>
          <a:p>
            <a:pPr marL="342900" indent="-342900">
              <a:buFont typeface="Arial" charset="0"/>
              <a:buChar char="•"/>
            </a:pPr>
            <a:r>
              <a:rPr lang="en-US" dirty="0"/>
              <a:t>Small wheels are slower, but sometimes are more precise</a:t>
            </a:r>
          </a:p>
          <a:p>
            <a:pPr marL="342900" indent="-342900">
              <a:buFont typeface="Arial" charset="0"/>
              <a:buChar char="•"/>
            </a:pPr>
            <a:r>
              <a:rPr lang="en-US" dirty="0"/>
              <a:t>Firmer tires won’t become out of shape or come off the rims. </a:t>
            </a:r>
          </a:p>
          <a:p>
            <a:pPr marL="342900" indent="-342900">
              <a:buFont typeface="Arial" charset="0"/>
              <a:buChar char="•"/>
            </a:pPr>
            <a:r>
              <a:rPr lang="en-US" dirty="0"/>
              <a:t>Back wheels/skids need to be able to move in many directions and be at the same height as the front wheels.</a:t>
            </a:r>
          </a:p>
          <a:p>
            <a:pPr marL="342900" indent="-342900">
              <a:buFont typeface="Arial" charset="0"/>
              <a:buChar char="•"/>
            </a:pPr>
            <a:r>
              <a:rPr lang="en-US" b="1" dirty="0"/>
              <a:t>Make sure that your wheels stay in place and do not flex out. If you are using treads, make sure they are installed tightly.</a:t>
            </a:r>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8</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7232" y="1524318"/>
            <a:ext cx="2179530" cy="214195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37280" y="4214954"/>
            <a:ext cx="2820103" cy="1446811"/>
          </a:xfrm>
          <a:prstGeom prst="rect">
            <a:avLst/>
          </a:prstGeom>
        </p:spPr>
      </p:pic>
    </p:spTree>
    <p:extLst>
      <p:ext uri="{BB962C8B-B14F-4D97-AF65-F5344CB8AC3E}">
        <p14:creationId xmlns:p14="http://schemas.microsoft.com/office/powerpoint/2010/main" val="208029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
        <p:nvSpPr>
          <p:cNvPr id="3" name="Content Placeholder 2"/>
          <p:cNvSpPr>
            <a:spLocks noGrp="1"/>
          </p:cNvSpPr>
          <p:nvPr>
            <p:ph idx="1"/>
          </p:nvPr>
        </p:nvSpPr>
        <p:spPr>
          <a:xfrm>
            <a:off x="457200" y="1315233"/>
            <a:ext cx="4716049" cy="5061223"/>
          </a:xfrm>
        </p:spPr>
        <p:txBody>
          <a:bodyPr>
            <a:normAutofit fontScale="85000" lnSpcReduction="10000"/>
          </a:bodyPr>
          <a:lstStyle/>
          <a:p>
            <a:pPr marL="342900" indent="-342900">
              <a:buFont typeface="Arial" charset="0"/>
              <a:buChar char="•"/>
            </a:pPr>
            <a:r>
              <a:rPr lang="en-US" dirty="0"/>
              <a:t>Is your robot durable (or do things fall apart easily)?</a:t>
            </a:r>
          </a:p>
          <a:p>
            <a:pPr marL="342900" indent="-342900">
              <a:buFont typeface="Arial" charset="0"/>
              <a:buChar char="•"/>
            </a:pPr>
            <a:r>
              <a:rPr lang="en-US" dirty="0"/>
              <a:t>When you remove an attachment does something break off on the robot?</a:t>
            </a:r>
          </a:p>
          <a:p>
            <a:pPr marL="342900" indent="-342900">
              <a:buFont typeface="Arial" charset="0"/>
              <a:buChar char="•"/>
            </a:pPr>
            <a:r>
              <a:rPr lang="en-US" dirty="0"/>
              <a:t>Planning to ride on walls? Consider adding small wheels in the corner of your robot.</a:t>
            </a:r>
          </a:p>
          <a:p>
            <a:pPr marL="342900" indent="-342900">
              <a:buFont typeface="Arial" charset="0"/>
              <a:buChar char="•"/>
            </a:pPr>
            <a:r>
              <a:rPr lang="en-US" dirty="0"/>
              <a:t>Planning to square/align on lines? You might want a second color sensor</a:t>
            </a:r>
          </a:p>
          <a:p>
            <a:pPr marL="342900" indent="-342900">
              <a:buFont typeface="Arial" charset="0"/>
              <a:buChar char="•"/>
            </a:pPr>
            <a:r>
              <a:rPr lang="en-US" dirty="0"/>
              <a:t>Can you access your charging port if you use rechargeable batteries?</a:t>
            </a:r>
          </a:p>
          <a:p>
            <a:pPr marL="342900" indent="-342900">
              <a:buFont typeface="Arial" charset="0"/>
              <a:buChar char="•"/>
            </a:pPr>
            <a:r>
              <a:rPr lang="en-US" dirty="0"/>
              <a:t>Can you easily access the brick if you plan to use AAs?</a:t>
            </a:r>
          </a:p>
          <a:p>
            <a:pPr marL="342900" indent="-342900">
              <a:buFont typeface="Arial" charset="0"/>
              <a:buChar char="•"/>
            </a:pPr>
            <a:r>
              <a:rPr lang="en-US" dirty="0"/>
              <a:t>Can you access the USB port to download programs at contests where Bluetooth is not permitted?</a:t>
            </a:r>
          </a:p>
        </p:txBody>
      </p:sp>
      <p:sp>
        <p:nvSpPr>
          <p:cNvPr id="4" name="Footer Placeholder 3"/>
          <p:cNvSpPr>
            <a:spLocks noGrp="1"/>
          </p:cNvSpPr>
          <p:nvPr>
            <p:ph type="ftr" sz="quarter" idx="11"/>
          </p:nvPr>
        </p:nvSpPr>
        <p:spPr/>
        <p:txBody>
          <a:bodyPr/>
          <a:lstStyle/>
          <a:p>
            <a:r>
              <a:rPr lang="sk-SK"/>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22936" y="1781360"/>
            <a:ext cx="3547997" cy="3018773"/>
          </a:xfrm>
          <a:prstGeom prst="rect">
            <a:avLst/>
          </a:prstGeom>
        </p:spPr>
      </p:pic>
    </p:spTree>
    <p:extLst>
      <p:ext uri="{BB962C8B-B14F-4D97-AF65-F5344CB8AC3E}">
        <p14:creationId xmlns:p14="http://schemas.microsoft.com/office/powerpoint/2010/main" val="452347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9E0F3691-EE43-2247-B654-E079F60D988E}" vid="{2FA53789-A7CC-A64D-865A-ABC39EE28B46}"/>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4136</TotalTime>
  <Words>1002</Words>
  <Application>Microsoft Office PowerPoint</Application>
  <PresentationFormat>On-screen Show (4:3)</PresentationFormat>
  <Paragraphs>83</Paragraphs>
  <Slides>11</Slides>
  <Notes>2</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11</vt:i4>
      </vt:variant>
    </vt:vector>
  </HeadingPairs>
  <TitlesOfParts>
    <vt:vector size="22" baseType="lpstr">
      <vt:lpstr>Arial</vt:lpstr>
      <vt:lpstr>Arial Black</vt:lpstr>
      <vt:lpstr>Calibri</vt:lpstr>
      <vt:lpstr>Calibri Light</vt:lpstr>
      <vt:lpstr>Helvetica Neue</vt:lpstr>
      <vt:lpstr>Essential</vt:lpstr>
      <vt:lpstr>beginner</vt:lpstr>
      <vt:lpstr>Custom Design</vt:lpstr>
      <vt:lpstr>robotdesign</vt:lpstr>
      <vt:lpstr>1_beginner</vt:lpstr>
      <vt:lpstr>1_Custom Design</vt:lpstr>
      <vt:lpstr>ROBOT DESIGN Lesson</vt:lpstr>
      <vt:lpstr>Our Rules for ROBOT Design</vt:lpstr>
      <vt:lpstr>DESIGN CONSIDERATIONS</vt:lpstr>
      <vt:lpstr>Height &amp; Width</vt:lpstr>
      <vt:lpstr>balance</vt:lpstr>
      <vt:lpstr>SensorS &amp; THeir placement</vt:lpstr>
      <vt:lpstr>ARM Motor placement</vt:lpstr>
      <vt:lpstr>Wheels</vt:lpstr>
      <vt:lpstr>OTHER CONSIDERATIONS</vt:lpstr>
      <vt:lpstr>Examine the COMPETITION RUBRIC</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Sanjay Seshan</cp:lastModifiedBy>
  <cp:revision>71</cp:revision>
  <cp:lastPrinted>2016-07-05T17:09:05Z</cp:lastPrinted>
  <dcterms:created xsi:type="dcterms:W3CDTF">2014-10-28T21:59:38Z</dcterms:created>
  <dcterms:modified xsi:type="dcterms:W3CDTF">2016-07-05T22:28:54Z</dcterms:modified>
</cp:coreProperties>
</file>